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56" r:id="rId4"/>
    <p:sldId id="350" r:id="rId5"/>
    <p:sldId id="351" r:id="rId6"/>
    <p:sldId id="257" r:id="rId7"/>
    <p:sldId id="258" r:id="rId8"/>
    <p:sldId id="352" r:id="rId9"/>
    <p:sldId id="357" r:id="rId10"/>
    <p:sldId id="353" r:id="rId11"/>
    <p:sldId id="267" r:id="rId12"/>
    <p:sldId id="358" r:id="rId13"/>
    <p:sldId id="354" r:id="rId14"/>
    <p:sldId id="359" r:id="rId15"/>
    <p:sldId id="273" r:id="rId16"/>
    <p:sldId id="346" r:id="rId17"/>
    <p:sldId id="360" r:id="rId18"/>
    <p:sldId id="355" r:id="rId19"/>
    <p:sldId id="287" r:id="rId20"/>
    <p:sldId id="362" r:id="rId21"/>
    <p:sldId id="361" r:id="rId22"/>
    <p:sldId id="305" r:id="rId23"/>
    <p:sldId id="363" r:id="rId24"/>
    <p:sldId id="306" r:id="rId25"/>
    <p:sldId id="324" r:id="rId26"/>
    <p:sldId id="36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1C4685-D6DE-4CBA-913A-1EE8078D2A56}">
          <p14:sldIdLst>
            <p14:sldId id="256"/>
            <p14:sldId id="350"/>
            <p14:sldId id="351"/>
            <p14:sldId id="257"/>
            <p14:sldId id="258"/>
            <p14:sldId id="352"/>
            <p14:sldId id="357"/>
            <p14:sldId id="353"/>
            <p14:sldId id="267"/>
            <p14:sldId id="358"/>
            <p14:sldId id="354"/>
            <p14:sldId id="359"/>
            <p14:sldId id="273"/>
            <p14:sldId id="346"/>
            <p14:sldId id="360"/>
            <p14:sldId id="355"/>
            <p14:sldId id="287"/>
            <p14:sldId id="362"/>
            <p14:sldId id="361"/>
            <p14:sldId id="305"/>
            <p14:sldId id="363"/>
            <p14:sldId id="306"/>
            <p14:sldId id="324"/>
            <p14:sldId id="364"/>
          </p14:sldIdLst>
        </p14:section>
        <p14:section name="Раздел без заголовка" id="{B4231C6A-BC1B-4A99-8B58-BB379A467DD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 varScale="1">
        <p:scale>
          <a:sx n="49" d="100"/>
          <a:sy n="49" d="100"/>
        </p:scale>
        <p:origin x="15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96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44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59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844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80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59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57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33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54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70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2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73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82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38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49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650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2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207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2674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409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771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626ADF-40EB-4971-95E0-031077908523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A31588-564B-4DD0-BFE1-1A85ECC1A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5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19E57-9560-4DAA-99D0-6957254A67E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03E4C-DD4D-4359-BA42-0199AE343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0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znanium.com/go.php?id=982416" TargetMode="External"/><Relationship Id="rId2" Type="http://schemas.openxmlformats.org/officeDocument/2006/relationships/hyperlink" Target="http://znanium.com/go.php?id=991916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znanium.com/go.php?id=1017343" TargetMode="External"/><Relationship Id="rId4" Type="http://schemas.openxmlformats.org/officeDocument/2006/relationships/hyperlink" Target="http://znanium.com/go.php?id=991921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14620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История государства и права зарубежных стран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 ДРЕВНЕГО ВОСТОКА регулировало: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Отношения собственности;</a:t>
            </a:r>
          </a:p>
          <a:p>
            <a:pPr algn="just"/>
            <a:r>
              <a:rPr lang="ru-RU" dirty="0" smtClean="0"/>
              <a:t>Обязательственные отношения;</a:t>
            </a:r>
          </a:p>
          <a:p>
            <a:pPr algn="just"/>
            <a:r>
              <a:rPr lang="ru-RU" dirty="0" smtClean="0"/>
              <a:t>Брачно-семейные отношения;</a:t>
            </a:r>
          </a:p>
          <a:p>
            <a:pPr algn="just"/>
            <a:r>
              <a:rPr lang="ru-RU" dirty="0" smtClean="0"/>
              <a:t>Уголовные и процессуальные отношения.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099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686800" cy="838200"/>
          </a:xfrm>
        </p:spPr>
        <p:txBody>
          <a:bodyPr/>
          <a:lstStyle/>
          <a:p>
            <a:pPr algn="ctr"/>
            <a:r>
              <a:rPr lang="ru-RU" b="1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3.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Античное государство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209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Государства античного 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Древняя Греция</a:t>
            </a:r>
          </a:p>
          <a:p>
            <a:r>
              <a:rPr lang="ru-RU" dirty="0" smtClean="0"/>
              <a:t>Древний Рим</a:t>
            </a:r>
            <a:endParaRPr lang="ru-RU" dirty="0"/>
          </a:p>
        </p:txBody>
      </p:sp>
      <p:pic>
        <p:nvPicPr>
          <p:cNvPr id="6146" name="Picture 2" descr="https://igromaster.by/upload/iblock/7d4/7d4becf97cd8550f5739098ee649bc8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884439" cy="53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96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античных государств и права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58768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u="sng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Существовали в форме закрытых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государств-полисов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правления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преимущественно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элементами демократии (Афины) и аристократическая (Рим и Спарта);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всех должностных лиц;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 Собрания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ПРАВО: 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0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становятся </a:t>
            </a:r>
            <a:r>
              <a:rPr lang="ru-RU" sz="20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источником </a:t>
            </a:r>
            <a:r>
              <a:rPr lang="ru-RU" sz="20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0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</a:t>
            </a:r>
            <a:r>
              <a:rPr lang="ru-RU" sz="20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принимаются </a:t>
            </a:r>
            <a:r>
              <a:rPr lang="ru-RU" sz="20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 </a:t>
            </a:r>
            <a:r>
              <a:rPr lang="ru-RU" sz="20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собранием</a:t>
            </a:r>
            <a:r>
              <a:rPr lang="ru-RU" sz="20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rgbClr val="4E3B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0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римского частного </a:t>
            </a:r>
            <a:r>
              <a:rPr lang="ru-RU" sz="20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ru-RU" sz="20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123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366" y="11663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Особенности римского права: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686800" cy="45259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Имело следующие стадии своего развития: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квиритское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(система древнейшего цивильного права);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преторское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(право толкования преторов); право народов (право, заимствованное у покоренных народов); частное и публичное право (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Домиций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Ульпиан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Обязательственное право.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Римское право знало различные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договоров и делило их на 4 группы: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договоры;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литеральные;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реальные (начинает действовать с момента передачи вещи); консенсуальные (начинает действовать сразу после заключения);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право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Риме были известны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заключения брака: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брак, совершавшийся в форме священной клятвы и отдававший жену под власть мужа;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покупки невесты, также отдававший жену под власть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Наследственное право.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Предусматривало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наследование как по закону, так 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завещанию.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нормам наследственного римского права: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наследованию призывались дети;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не было - внуки, наследники второй очереди;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третью очередь наследовали братья наследодателя, его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дядя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племянники;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их не было, претор предоставлял право наследования наследникам четвертой очереди - всем кровным родственникам умершего вплоть до шестого колена.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Уголовное право.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Предусматривало различные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преступлений: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государства; религиозные преступления; преступления против личности, собственности и др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первоначально строилось на принципе возмездия, в период домината оно преследует цели устрашения.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Виды: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смертная казнь через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повешение, распятие на кресте, утопление;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каторжные работы на рудниках, принудительные работы на установленный срок, отдача в гладиаторы;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ссылок: изгнание из Рима с потерей гражданства, ссылка на острова с полной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изоляцией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др. </a:t>
            </a:r>
          </a:p>
        </p:txBody>
      </p:sp>
    </p:spTree>
    <p:extLst>
      <p:ext uri="{BB962C8B-B14F-4D97-AF65-F5344CB8AC3E}">
        <p14:creationId xmlns:p14="http://schemas.microsoft.com/office/powerpoint/2010/main" val="2658978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источники права античных государств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Обычаи</a:t>
            </a:r>
          </a:p>
          <a:p>
            <a:r>
              <a:rPr lang="ru-RU" dirty="0" smtClean="0"/>
              <a:t>Законы </a:t>
            </a:r>
            <a:r>
              <a:rPr lang="ru-RU" dirty="0" err="1" smtClean="0"/>
              <a:t>Драконта</a:t>
            </a:r>
            <a:r>
              <a:rPr lang="ru-RU" dirty="0" smtClean="0"/>
              <a:t> 621 г. до н.э. (Древняя Греция)</a:t>
            </a:r>
          </a:p>
          <a:p>
            <a:r>
              <a:rPr lang="ru-RU" dirty="0" smtClean="0"/>
              <a:t>Законы </a:t>
            </a:r>
            <a:r>
              <a:rPr lang="en-US" dirty="0" smtClean="0"/>
              <a:t>XII</a:t>
            </a:r>
            <a:r>
              <a:rPr lang="en-GB" dirty="0" smtClean="0"/>
              <a:t> </a:t>
            </a:r>
            <a:r>
              <a:rPr lang="ru-RU" dirty="0" smtClean="0"/>
              <a:t>таблиц 451-449 гг. до н.э. (Древний Рим)</a:t>
            </a:r>
          </a:p>
          <a:p>
            <a:r>
              <a:rPr lang="ru-RU" dirty="0" smtClean="0"/>
              <a:t>Эдикты магистратов (Древний Рим)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813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1368152"/>
          </a:xfrm>
        </p:spPr>
        <p:txBody>
          <a:bodyPr>
            <a:normAutofit/>
          </a:bodyPr>
          <a:lstStyle/>
          <a:p>
            <a:pPr algn="ctr"/>
            <a:r>
              <a:rPr lang="ru-RU" b="1" kern="1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Темы 4-7 История государства и права средних веков</a:t>
            </a:r>
            <a:endParaRPr lang="ru-RU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902414"/>
              </p:ext>
            </p:extLst>
          </p:nvPr>
        </p:nvGraphicFramePr>
        <p:xfrm>
          <a:off x="1187624" y="1988840"/>
          <a:ext cx="6984776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6984776"/>
              </a:tblGrid>
              <a:tr h="8640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b="1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4. Раннефеодальная монархия и право в Западной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b="1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5. </a:t>
                      </a:r>
                      <a:r>
                        <a:rPr lang="ru-RU" sz="2400" b="1" kern="15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Сюзерениальная</a:t>
                      </a:r>
                      <a:r>
                        <a:rPr lang="ru-RU" sz="2400" b="1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(сеньориальная) монархия и право в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b="1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6. Сословно-представительная монархия и право в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b="1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7. </a:t>
                      </a:r>
                      <a:r>
                        <a:rPr lang="ru-RU" sz="24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монархия и право в Европе</a:t>
                      </a:r>
                      <a:endParaRPr lang="ru-RU" sz="2400" b="1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811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124360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Особенности феодальных государств: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348880"/>
            <a:ext cx="8587680" cy="4215829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Представляло собой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организацию класса феодальных собственников,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созданную в интересах эксплуатации и подавления правового положения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крестьян;</a:t>
            </a:r>
          </a:p>
          <a:p>
            <a:pPr marL="3683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землей давало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непосредственное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реализацию властных полномочий на определенной территории, т.е.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земельная собственность выступала в качестве непосредственного атрибута политической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683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 между феодалами в Европе строились на основе зависимости одних феодалов от других. Одни феодалы выступали в качестве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сеньоров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другие - в качестве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вассалов.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Сеньоры давали своим вассалам земли и гарантировали им свою защиту, вассалы были обязаны по отношению к сеньорам военной службой и некоторыми другими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повинностями;</a:t>
            </a:r>
          </a:p>
          <a:p>
            <a:pPr marL="3683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Типичной формой феодального государства была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монархия.</a:t>
            </a:r>
          </a:p>
          <a:p>
            <a:pPr marL="25400" indent="292100" algn="just"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400" indent="292100" algn="just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70481"/>
            <a:ext cx="1656184" cy="129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3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Феодальные государства Европы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Государство Франков</a:t>
            </a:r>
          </a:p>
          <a:p>
            <a:r>
              <a:rPr lang="ru-RU" dirty="0" smtClean="0"/>
              <a:t>Франция</a:t>
            </a:r>
          </a:p>
          <a:p>
            <a:r>
              <a:rPr lang="ru-RU" dirty="0" smtClean="0"/>
              <a:t>Германия</a:t>
            </a:r>
          </a:p>
          <a:p>
            <a:r>
              <a:rPr lang="ru-RU" dirty="0" smtClean="0"/>
              <a:t>Англия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113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Источники феодального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Салическая правда 507-511 гг. (Государство Франков);</a:t>
            </a:r>
          </a:p>
          <a:p>
            <a:r>
              <a:rPr lang="ru-RU" dirty="0" smtClean="0"/>
              <a:t>Кутюмы (обычаи) (Франция)</a:t>
            </a:r>
          </a:p>
          <a:p>
            <a:r>
              <a:rPr lang="ru-RU" dirty="0" smtClean="0"/>
              <a:t>Саксонское зерцало, Швабское зерцало (Германия)</a:t>
            </a:r>
          </a:p>
          <a:p>
            <a:r>
              <a:rPr lang="ru-RU" dirty="0" smtClean="0"/>
              <a:t>Уголовное уложение  1532 г.– Каролина (Германия)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71216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583406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Рекомендуемая литература 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570" y="1812472"/>
            <a:ext cx="8332940" cy="4568856"/>
          </a:xfrm>
        </p:spPr>
        <p:txBody>
          <a:bodyPr>
            <a:normAutofit fontScale="85000" lnSpcReduction="20000"/>
          </a:bodyPr>
          <a:lstStyle/>
          <a:p>
            <a:pPr marL="457200" indent="-457200" algn="just">
              <a:buFont typeface="Arial" panose="020B0604020202020204" pitchFamily="34" charset="0"/>
              <a:buAutoNum type="arabicPeriod"/>
            </a:pPr>
            <a:r>
              <a:rPr lang="ru-RU" dirty="0"/>
              <a:t>История государства и права зарубежных стран [Электронный ресурс] : учебник для студентов вузов, обучающихся по специальности "Юриспруденция" : в 2 томах. Т. 1 : Древний мир и Средние века / отв. ред.: Н. А. Крашенинникова, О. А. Жидков. - Москва : Норма: ИНФРА-М, 2019. - 720 с. </a:t>
            </a:r>
            <a:r>
              <a:rPr lang="ru-RU" dirty="0">
                <a:hlinkClick r:id="rId2"/>
              </a:rPr>
              <a:t>http://znanium.com/go.php?id=991916</a:t>
            </a:r>
            <a:endParaRPr lang="ru-RU" dirty="0"/>
          </a:p>
          <a:p>
            <a:pPr marL="457200" indent="-457200" algn="just">
              <a:buAutoNum type="arabicPeriod"/>
            </a:pPr>
            <a:r>
              <a:rPr lang="ru-RU" dirty="0" smtClean="0"/>
              <a:t>История </a:t>
            </a:r>
            <a:r>
              <a:rPr lang="ru-RU" dirty="0"/>
              <a:t>государства и права зарубежных стран [Электронный ресурс] : учебник для студентов вузов, обучающихся по специальности "Юриспруденция" : в 2 томах . Т. 2 : Современная эпоха / отв. ред. Н. А. Крашенинникова. - Москва : Норма: ИНФРА-М, 2019. - 816 с. </a:t>
            </a:r>
            <a:r>
              <a:rPr lang="ru-RU" dirty="0">
                <a:hlinkClick r:id="rId3"/>
              </a:rPr>
              <a:t>http://</a:t>
            </a:r>
            <a:r>
              <a:rPr lang="ru-RU" dirty="0" smtClean="0">
                <a:hlinkClick r:id="rId3"/>
              </a:rPr>
              <a:t>znanium.com/go.php?id=982416</a:t>
            </a:r>
            <a:endParaRPr lang="ru-RU" dirty="0" smtClean="0"/>
          </a:p>
          <a:p>
            <a:pPr marL="457200" indent="-457200" algn="just">
              <a:buAutoNum type="arabicPeriod"/>
            </a:pPr>
            <a:r>
              <a:rPr lang="ru-RU" dirty="0" smtClean="0"/>
              <a:t>История </a:t>
            </a:r>
            <a:r>
              <a:rPr lang="ru-RU" dirty="0"/>
              <a:t>государства и права зарубежных стран [Электронный ресурс] : учебно-методическое пособие: учебное пособие для студентов вузов, обучающихся по специальности 021100 "Юриспруденция" / М. А. Гринько [и др.] ; отв. ред. Н. А. Крашенинникова. - Москва : Норма: ИНФРА-М, 2019. - 320 с. </a:t>
            </a:r>
            <a:r>
              <a:rPr lang="ru-RU" dirty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znanium.com/go.php?id=991921</a:t>
            </a:r>
            <a:endParaRPr lang="ru-RU" dirty="0" smtClean="0"/>
          </a:p>
          <a:p>
            <a:pPr marL="457200" indent="-457200" algn="just">
              <a:buAutoNum type="arabicPeriod"/>
            </a:pPr>
            <a:r>
              <a:rPr lang="ru-RU" dirty="0" smtClean="0"/>
              <a:t>Хрестоматия </a:t>
            </a:r>
            <a:r>
              <a:rPr lang="ru-RU" dirty="0"/>
              <a:t>по истории государства и права зарубежных стран и римскому праву [Электронный ресурс] : [хрестоматия] / </a:t>
            </a:r>
            <a:r>
              <a:rPr lang="ru-RU" dirty="0" err="1"/>
              <a:t>Моск</a:t>
            </a:r>
            <a:r>
              <a:rPr lang="ru-RU" dirty="0"/>
              <a:t>. гос. </a:t>
            </a:r>
            <a:r>
              <a:rPr lang="ru-RU" dirty="0" err="1"/>
              <a:t>юрид</a:t>
            </a:r>
            <a:r>
              <a:rPr lang="ru-RU" dirty="0"/>
              <a:t>. ун-т им. О. Е. </a:t>
            </a:r>
            <a:r>
              <a:rPr lang="ru-RU" dirty="0" err="1"/>
              <a:t>Кутафина</a:t>
            </a:r>
            <a:r>
              <a:rPr lang="ru-RU" dirty="0"/>
              <a:t>, </a:t>
            </a:r>
            <a:r>
              <a:rPr lang="ru-RU" dirty="0" err="1"/>
              <a:t>Юрид</a:t>
            </a:r>
            <a:r>
              <a:rPr lang="ru-RU" dirty="0"/>
              <a:t>. фак. ; отв. ред. И. А. Исаев ; [сост.: Е. В. Поликарпова, И. Н. </a:t>
            </a:r>
            <a:r>
              <a:rPr lang="ru-RU" dirty="0" err="1"/>
              <a:t>Мележик</a:t>
            </a:r>
            <a:r>
              <a:rPr lang="ru-RU" dirty="0"/>
              <a:t>, Т. П. Филиппова]. - Москва : Норма: ИНФРА-М, 2019. - 544 с. </a:t>
            </a:r>
            <a:r>
              <a:rPr lang="ru-RU" dirty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znanium.com/go.php?id=1017343</a:t>
            </a:r>
            <a:endParaRPr lang="ru-RU" dirty="0" smtClean="0"/>
          </a:p>
          <a:p>
            <a:pPr marL="457200" indent="-457200" algn="just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07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22" y="620688"/>
            <a:ext cx="9144000" cy="890736"/>
          </a:xfrm>
        </p:spPr>
        <p:txBody>
          <a:bodyPr>
            <a:noAutofit/>
          </a:bodyPr>
          <a:lstStyle/>
          <a:p>
            <a:pPr algn="ctr"/>
            <a:r>
              <a:rPr lang="ru-RU" sz="2400" b="1" kern="1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Темы 8-10  </a:t>
            </a:r>
            <a:r>
              <a:rPr lang="ru-RU" sz="2400" b="1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Возникновение и становление буржуазного государства </a:t>
            </a:r>
            <a:r>
              <a:rPr lang="ru-RU" sz="2400" b="1" kern="1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права до </a:t>
            </a:r>
            <a:r>
              <a:rPr lang="ru-RU" sz="2400" b="1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начала XX в.</a:t>
            </a:r>
            <a:endParaRPr lang="ru-RU" sz="24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331178"/>
              </p:ext>
            </p:extLst>
          </p:nvPr>
        </p:nvGraphicFramePr>
        <p:xfrm>
          <a:off x="1043608" y="1628800"/>
          <a:ext cx="7416824" cy="3168351"/>
        </p:xfrm>
        <a:graphic>
          <a:graphicData uri="http://schemas.openxmlformats.org/drawingml/2006/table">
            <a:tbl>
              <a:tblPr firstRow="1" firstCol="1" bandRow="1"/>
              <a:tblGrid>
                <a:gridCol w="7416824"/>
              </a:tblGrid>
              <a:tr h="10561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8.  Возникновение и становление буржуазного государства в Англии и США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kern="1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9. Возникновение и становление буржуазного государства во Франции и Германии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4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10. Становление и развитие буржуазного права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57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Государства нового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b="1" cap="all" dirty="0" smtClean="0">
              <a:solidFill>
                <a:srgbClr val="4E3B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2400" b="1" cap="all" dirty="0">
              <a:solidFill>
                <a:srgbClr val="4E3B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cap="all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Times New Roman" panose="02020603050405020304" pitchFamily="18" charset="0"/>
              </a:rPr>
              <a:t>Англия </a:t>
            </a:r>
          </a:p>
          <a:p>
            <a:r>
              <a:rPr lang="ru-RU" cap="all" dirty="0" err="1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Times New Roman" panose="02020603050405020304" pitchFamily="18" charset="0"/>
              </a:rPr>
              <a:t>сша</a:t>
            </a:r>
            <a:endParaRPr lang="ru-RU" cap="all" dirty="0" smtClean="0">
              <a:solidFill>
                <a:srgbClr val="4E3B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Times New Roman" panose="02020603050405020304" pitchFamily="18" charset="0"/>
            </a:endParaRPr>
          </a:p>
          <a:p>
            <a:r>
              <a:rPr lang="ru-RU" cap="all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Times New Roman" panose="02020603050405020304" pitchFamily="18" charset="0"/>
              </a:rPr>
              <a:t>Франция</a:t>
            </a:r>
          </a:p>
          <a:p>
            <a:r>
              <a:rPr lang="ru-RU" cap="all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Times New Roman" panose="02020603050405020304" pitchFamily="18" charset="0"/>
              </a:rPr>
              <a:t>германия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262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969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буржуазных государств нового времени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75433"/>
            <a:ext cx="7992888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власти монарха;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разделения властей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законодательную; исполнительную и судебную;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Сильная власть парламента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(народного представительства).</a:t>
            </a:r>
          </a:p>
        </p:txBody>
      </p:sp>
    </p:spTree>
    <p:extLst>
      <p:ext uri="{BB962C8B-B14F-4D97-AF65-F5344CB8AC3E}">
        <p14:creationId xmlns:p14="http://schemas.microsoft.com/office/powerpoint/2010/main" val="332601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буржуазного права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09831"/>
            <a:ext cx="8686800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носило более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систематизированный характер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Правовые системы конкретных государств, на основе сходных признаков, стали относится к конкретным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правовым семьям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англо-саксонской или романо-германской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в праве стало уделяться правовому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положению личности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00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источники права государств нового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Прецедентное право (общее и право справедливости) Англия;</a:t>
            </a:r>
          </a:p>
          <a:p>
            <a:r>
              <a:rPr lang="ru-RU" dirty="0" smtClean="0"/>
              <a:t>Кодекс Наполеона (гражданский кодекс) Франция;</a:t>
            </a:r>
          </a:p>
          <a:p>
            <a:r>
              <a:rPr lang="ru-RU" dirty="0" smtClean="0"/>
              <a:t>Уголовный кодекс 1810 г. (Франция)</a:t>
            </a:r>
          </a:p>
          <a:p>
            <a:r>
              <a:rPr lang="ru-RU" dirty="0" smtClean="0"/>
              <a:t>Конституция США (первая в мире) 1787 г. (США)</a:t>
            </a:r>
          </a:p>
          <a:p>
            <a:r>
              <a:rPr lang="ru-RU" dirty="0" smtClean="0"/>
              <a:t>Хабеас корпус акт 1679 г. (Англия)</a:t>
            </a:r>
          </a:p>
          <a:p>
            <a:r>
              <a:rPr lang="ru-RU" dirty="0" smtClean="0"/>
              <a:t>Билль о правах 1689 г. (Англия)</a:t>
            </a:r>
          </a:p>
          <a:p>
            <a:r>
              <a:rPr lang="ru-RU" dirty="0" smtClean="0"/>
              <a:t>Акт об устроении1701 г. (Англия)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60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886700" cy="640556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Содержание дисциплины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427805"/>
              </p:ext>
            </p:extLst>
          </p:nvPr>
        </p:nvGraphicFramePr>
        <p:xfrm>
          <a:off x="531007" y="1340768"/>
          <a:ext cx="8191822" cy="4940580"/>
        </p:xfrm>
        <a:graphic>
          <a:graphicData uri="http://schemas.openxmlformats.org/drawingml/2006/table">
            <a:tbl>
              <a:tblPr firstRow="1" firstCol="1" bandRow="1"/>
              <a:tblGrid>
                <a:gridCol w="8191822"/>
              </a:tblGrid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1. Предмет, метод и периодизация истории государства и права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2. </a:t>
                      </a: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Государство и право в странах Древнего Востока</a:t>
                      </a:r>
                      <a:endParaRPr lang="ru-RU" sz="2000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3. </a:t>
                      </a: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Античное государство</a:t>
                      </a:r>
                      <a:endParaRPr lang="ru-RU" sz="2000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4. Раннефеодальная монархия и право в Западной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5. </a:t>
                      </a:r>
                      <a:r>
                        <a:rPr lang="ru-RU" sz="2000" kern="15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Сюзерениальная</a:t>
                      </a: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(сеньориальная) монархия и право в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6. Сословно-представительная монархия и право в Европе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7. </a:t>
                      </a: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монархия и право в Европе</a:t>
                      </a:r>
                      <a:endParaRPr lang="ru-RU" sz="2000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8.  Возникновение и становление буржуазного государства в Англии и США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9. Возникновение и становление буржуазного государства во Франции и Германии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10. Становление и развитие буржуазного права до начала XX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11. </a:t>
                      </a: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Развитие государства в ХХ в</a:t>
                      </a:r>
                      <a:endParaRPr lang="ru-RU" sz="2000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3825" algn="l"/>
                        </a:tabLst>
                      </a:pPr>
                      <a:r>
                        <a:rPr lang="ru-RU" sz="2000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 12. </a:t>
                      </a:r>
                      <a:r>
                        <a:rPr lang="ru-RU" sz="20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Развитие права в ХХ в.</a:t>
                      </a:r>
                      <a:endParaRPr lang="ru-RU" sz="2000" kern="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556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33" y="183389"/>
            <a:ext cx="8686800" cy="178595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227640" cy="43577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возникновения, развития и функционирования государства и права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 стран, которые оказали особое влияние на историю государственности и правовых систем;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ИГиПЗС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исторический,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сравнительно-правовой;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системно-структурный и др. </a:t>
            </a:r>
          </a:p>
          <a:p>
            <a:pPr algn="just"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12491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tabLst>
                <a:tab pos="123825" algn="l"/>
              </a:tabLst>
            </a:pPr>
            <a:r>
              <a:rPr lang="ru-RU" sz="2000" b="1" kern="150" cap="all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1. Предмет, метод и периодизация истории государства и </a:t>
            </a:r>
            <a:r>
              <a:rPr lang="ru-RU" sz="2000" b="1" kern="150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права зарубежных стран</a:t>
            </a:r>
            <a:endParaRPr lang="ru-RU" sz="2000" b="1" kern="150" cap="all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cf.ppt-online.org/files/slide/z/ZNeCw8GXTngjsPVy2tI67S5hM1zifkra0UlcBO/slide-14.jpg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cf.ppt-online.org/files/slide/z/ZNeCw8GXTngjsPVy2tI67S5hM1zifkra0UlcBO/slide-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8"/>
            <a:ext cx="9144000" cy="684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2.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Государство и право в странах Древнего Востока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282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Государства древнего востока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Древний Египет</a:t>
            </a:r>
          </a:p>
          <a:p>
            <a:r>
              <a:rPr lang="ru-RU" sz="4000" dirty="0" smtClean="0"/>
              <a:t>Древний Шумер и Вавилон</a:t>
            </a:r>
          </a:p>
          <a:p>
            <a:r>
              <a:rPr lang="ru-RU" sz="4000" dirty="0" smtClean="0"/>
              <a:t>Древняя Индия</a:t>
            </a:r>
          </a:p>
          <a:p>
            <a:r>
              <a:rPr lang="ru-RU" sz="4000" dirty="0" smtClean="0"/>
              <a:t>Древний Китай</a:t>
            </a:r>
          </a:p>
        </p:txBody>
      </p:sp>
    </p:spTree>
    <p:extLst>
      <p:ext uri="{BB962C8B-B14F-4D97-AF65-F5344CB8AC3E}">
        <p14:creationId xmlns:p14="http://schemas.microsoft.com/office/powerpoint/2010/main" val="223122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f.ppt-online.org/files/slide/v/VmLCPUIx9DaoiTMBhrXKu2g4JdN3RQGOylFjvz/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8409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67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ГОСУДАРСТВА И права Древнего Востока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u="sng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ГОСУДАРСТВО: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Монархическая </a:t>
            </a:r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правления 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неограниченной властью правителя (восточная деспотия);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Власть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правителя (фараона, раджи, </a:t>
            </a:r>
            <a:r>
              <a:rPr lang="ru-RU" sz="2400" dirty="0" err="1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вана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патеси-лугаля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обожествлялась, носила </a:t>
            </a:r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сакральный характер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 режим 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жесткий </a:t>
            </a:r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тоталитарный режим </a:t>
            </a:r>
            <a:r>
              <a:rPr lang="ru-RU" sz="24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подданными со стороны государственного </a:t>
            </a:r>
            <a:r>
              <a:rPr lang="ru-RU" sz="2400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аппарата.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u="sng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ПРАВО:</a:t>
            </a:r>
            <a:endParaRPr lang="ru-RU" sz="2400" b="1" u="sng" dirty="0">
              <a:solidFill>
                <a:srgbClr val="4E3B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елигии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отождествлялись с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нормами права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основной источник права;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носила только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уголовный характер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носило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классовый характер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>
              <a:buClr>
                <a:srgbClr val="F0A22E"/>
              </a:buCl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не делилось на отрасли, носило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казуистический характер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66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2981</TotalTime>
  <Words>1387</Words>
  <Application>Microsoft Office PowerPoint</Application>
  <PresentationFormat>Экран (4:3)</PresentationFormat>
  <Paragraphs>130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Тема Office</vt:lpstr>
      <vt:lpstr>1_Тема Office</vt:lpstr>
      <vt:lpstr>История государства и права зарубежных стран</vt:lpstr>
      <vt:lpstr>Рекомендуемая литература </vt:lpstr>
      <vt:lpstr>Содержание дисциплины</vt:lpstr>
      <vt:lpstr> </vt:lpstr>
      <vt:lpstr>Презентация PowerPoint</vt:lpstr>
      <vt:lpstr>Тема 2. Государство и право в странах Древнего Востока</vt:lpstr>
      <vt:lpstr>Государства древнего востока</vt:lpstr>
      <vt:lpstr>Презентация PowerPoint</vt:lpstr>
      <vt:lpstr>Особенности ГОСУДАРСТВА И права Древнего Востока</vt:lpstr>
      <vt:lpstr>ПРАВО ДРЕВНЕГО ВОСТОКА регулировало:</vt:lpstr>
      <vt:lpstr>Тема 3. Античное государство</vt:lpstr>
      <vt:lpstr>Государства античного мира</vt:lpstr>
      <vt:lpstr>Особенности античных государств и права</vt:lpstr>
      <vt:lpstr>Особенности римского права:</vt:lpstr>
      <vt:lpstr>Основные источники права античных государств</vt:lpstr>
      <vt:lpstr>Темы 4-7 История государства и права средних веков</vt:lpstr>
      <vt:lpstr>Общие Особенности феодальных государств: </vt:lpstr>
      <vt:lpstr>Феодальные государства Европы</vt:lpstr>
      <vt:lpstr>Источники феодального права</vt:lpstr>
      <vt:lpstr>Темы 8-10  Возникновение и становление буржуазного государства и права до начала XX в.</vt:lpstr>
      <vt:lpstr>Государства нового времени</vt:lpstr>
      <vt:lpstr>Особенности буржуазных государств нового времени</vt:lpstr>
      <vt:lpstr>Особенности буржуазного права</vt:lpstr>
      <vt:lpstr>Основные источники права государств нового времени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государства и права зарубежных стран</dc:title>
  <dc:creator>User</dc:creator>
  <cp:lastModifiedBy>Оксана Колоткина</cp:lastModifiedBy>
  <cp:revision>206</cp:revision>
  <dcterms:created xsi:type="dcterms:W3CDTF">2016-09-22T07:32:52Z</dcterms:created>
  <dcterms:modified xsi:type="dcterms:W3CDTF">2020-09-11T08:11:41Z</dcterms:modified>
</cp:coreProperties>
</file>