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7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7" r:id="rId22"/>
    <p:sldId id="275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4" d="100"/>
          <a:sy n="94" d="100"/>
        </p:scale>
        <p:origin x="-31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395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298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6559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58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6952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809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169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720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63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17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287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146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96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25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4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927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9F963-8EEA-45DE-BBE2-E844DC85B604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449FE16-3815-4EDC-AA86-F5CF62F53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6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7100" y="4205773"/>
            <a:ext cx="3940679" cy="11262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2880" y="2097741"/>
            <a:ext cx="12009120" cy="17929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История государства и </a:t>
            </a:r>
          </a:p>
          <a:p>
            <a:pPr algn="ctr"/>
            <a:r>
              <a:rPr lang="ru-RU" sz="5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права зарубежных стран</a:t>
            </a:r>
          </a:p>
        </p:txBody>
      </p:sp>
    </p:spTree>
    <p:extLst>
      <p:ext uri="{BB962C8B-B14F-4D97-AF65-F5344CB8AC3E}">
        <p14:creationId xmlns:p14="http://schemas.microsoft.com/office/powerpoint/2010/main" val="193257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624110"/>
            <a:ext cx="12009119" cy="1280890"/>
          </a:xfrm>
        </p:spPr>
        <p:txBody>
          <a:bodyPr/>
          <a:lstStyle/>
          <a:p>
            <a:pPr algn="ctr"/>
            <a:r>
              <a:rPr lang="ru-RU" b="1" dirty="0"/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3645" y="1807286"/>
            <a:ext cx="9775065" cy="44062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dirty="0"/>
              <a:t>Задачи </a:t>
            </a:r>
            <a:r>
              <a:rPr lang="ru-RU" sz="2400" dirty="0"/>
              <a:t>учебного курса ИГПЗС:</a:t>
            </a:r>
          </a:p>
          <a:p>
            <a:pPr algn="just"/>
            <a:r>
              <a:rPr lang="ru-RU" sz="2400" i="1" dirty="0"/>
              <a:t>формирование у обучающихся представлений об общих и специфических чертах и особенностях развития зарубежных государств и правовых систем;</a:t>
            </a:r>
          </a:p>
          <a:p>
            <a:pPr algn="just"/>
            <a:r>
              <a:rPr lang="ru-RU" sz="2400" i="1" dirty="0"/>
              <a:t>исследование отдельных отраслей права зарубежных государств;</a:t>
            </a:r>
          </a:p>
          <a:p>
            <a:pPr algn="just"/>
            <a:r>
              <a:rPr lang="ru-RU" sz="2400" i="1" dirty="0"/>
              <a:t>изучение историко-правовых фактов и событий;</a:t>
            </a:r>
          </a:p>
          <a:p>
            <a:pPr algn="just"/>
            <a:r>
              <a:rPr lang="ru-RU" sz="2400" i="1" dirty="0"/>
              <a:t>анализ правовых институтов, источников (форм) права (памятников права) в зарубежной истории;</a:t>
            </a:r>
          </a:p>
          <a:p>
            <a:pPr algn="just"/>
            <a:r>
              <a:rPr lang="ru-RU" sz="2400" i="1" dirty="0"/>
              <a:t>изучение функций, структуры, органов власти в зарубежных странах в историческом прошлом.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800" y="131647"/>
            <a:ext cx="4404360" cy="215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0990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624110"/>
            <a:ext cx="12009119" cy="1280890"/>
          </a:xfrm>
        </p:spPr>
        <p:txBody>
          <a:bodyPr/>
          <a:lstStyle/>
          <a:p>
            <a:pPr algn="ctr"/>
            <a:r>
              <a:rPr lang="ru-RU" b="1" dirty="0"/>
              <a:t>Методология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5008" y="1624406"/>
            <a:ext cx="9659155" cy="2667895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/>
              <a:t>В силу специфики историко-правовых явлений в государственно-правовой жизни зарубежных стран важное значение имеет выбор </a:t>
            </a:r>
            <a:r>
              <a:rPr lang="ru-RU" sz="2400" b="1" dirty="0"/>
              <a:t>методологии </a:t>
            </a:r>
            <a:r>
              <a:rPr lang="ru-RU" sz="2400" dirty="0"/>
              <a:t>правовых исследований. Научное познание предмета «ИГПЗС» предполагает концептуально-теоретическое осмысление фактов исторического прошлого. Это требует применения философских и специальных методов научного исследования. 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560" y="4165600"/>
            <a:ext cx="4094480" cy="255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58468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9403" y="1355464"/>
            <a:ext cx="9491730" cy="292032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/>
              <a:t>Под</a:t>
            </a:r>
            <a:r>
              <a:rPr lang="ru-RU" sz="2400" b="1" dirty="0"/>
              <a:t> методами исследования </a:t>
            </a:r>
            <a:r>
              <a:rPr lang="ru-RU" sz="2400" dirty="0"/>
              <a:t>– понимают совокупность правил,  средств, принципов, приемов определяющих рациональный путь познания конкретно-исторических государственно-правовых явлений, исторических фактов, (как реальностей, включающих не только единичные правовые явления, но и исторические процессы) являющихся фундаментальной основой историко-юридической науки. 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127" y="4605516"/>
            <a:ext cx="2807746" cy="179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5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1689" y="1656678"/>
            <a:ext cx="8808440" cy="1678192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/>
              <a:t>Диалектический метод</a:t>
            </a:r>
            <a:r>
              <a:rPr lang="ru-RU" sz="2400" dirty="0"/>
              <a:t> позволяет осуществить теоретическое осмысление объекта исследования.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145" y="3712508"/>
            <a:ext cx="3573710" cy="204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04906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638" y="570154"/>
            <a:ext cx="11998362" cy="7853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Специальные методы</a:t>
            </a:r>
            <a:r>
              <a:rPr lang="en-US" b="1" dirty="0"/>
              <a:t>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6524" y="1468193"/>
            <a:ext cx="9684913" cy="5389808"/>
          </a:xfrm>
        </p:spPr>
        <p:txBody>
          <a:bodyPr>
            <a:noAutofit/>
          </a:bodyPr>
          <a:lstStyle/>
          <a:p>
            <a:pPr algn="just"/>
            <a:r>
              <a:rPr lang="ru-RU" sz="2200" i="1" dirty="0"/>
              <a:t>1. Исторический метод</a:t>
            </a:r>
            <a:r>
              <a:rPr lang="ru-RU" sz="2200" dirty="0"/>
              <a:t> позволяет осуществить историческое исследование возникновения и развития государства и права.</a:t>
            </a:r>
            <a:endParaRPr lang="en-US" sz="2200" dirty="0"/>
          </a:p>
          <a:p>
            <a:pPr algn="just"/>
            <a:r>
              <a:rPr lang="ru-RU" sz="2200" dirty="0"/>
              <a:t> Важным этапом такого исследования является </a:t>
            </a:r>
            <a:r>
              <a:rPr lang="ru-RU" sz="2200" i="1" dirty="0"/>
              <a:t>индуктивный</a:t>
            </a:r>
            <a:r>
              <a:rPr lang="ru-RU" sz="2200" dirty="0"/>
              <a:t> (полученные знания носят вероятностный, а не истинный характер, так как происходит переход </a:t>
            </a:r>
            <a:r>
              <a:rPr lang="ru-RU" sz="2200" u="sng" dirty="0"/>
              <a:t>от частного знания</a:t>
            </a:r>
            <a:r>
              <a:rPr lang="ru-RU" sz="2200" dirty="0"/>
              <a:t> (знания ряда фактов) </a:t>
            </a:r>
            <a:r>
              <a:rPr lang="ru-RU" sz="2200" u="sng" dirty="0"/>
              <a:t>к общему</a:t>
            </a:r>
            <a:r>
              <a:rPr lang="ru-RU" sz="2200" dirty="0"/>
              <a:t> (знанию  целого закона), а общий вывод основан на изучении частных случаев и фактов)</a:t>
            </a:r>
            <a:r>
              <a:rPr lang="ru-RU" sz="2200" i="1" dirty="0"/>
              <a:t> и дедуктивный (</a:t>
            </a:r>
            <a:r>
              <a:rPr lang="ru-RU" sz="2200" dirty="0"/>
              <a:t>переход </a:t>
            </a:r>
            <a:r>
              <a:rPr lang="ru-RU" sz="2200" u="sng" dirty="0"/>
              <a:t>от общих</a:t>
            </a:r>
            <a:r>
              <a:rPr lang="ru-RU" sz="2200" dirty="0"/>
              <a:t> предпосылок и причин </a:t>
            </a:r>
            <a:r>
              <a:rPr lang="ru-RU" sz="2200" u="sng" dirty="0"/>
              <a:t>к частному</a:t>
            </a:r>
            <a:r>
              <a:rPr lang="ru-RU" sz="2200" dirty="0"/>
              <a:t> заключению</a:t>
            </a:r>
            <a:r>
              <a:rPr lang="ru-RU" sz="2200" i="1" dirty="0"/>
              <a:t>) анализ</a:t>
            </a:r>
            <a:r>
              <a:rPr lang="ru-RU" sz="2200" dirty="0"/>
              <a:t> содержания исторического процесса, а также его причинно-следственных связей. </a:t>
            </a:r>
          </a:p>
          <a:p>
            <a:pPr algn="just"/>
            <a:r>
              <a:rPr lang="ru-RU" sz="2200" dirty="0"/>
              <a:t>Благодаря этому методу определяются направления изучения сущности государственно-правовых явлений, тенденций их развития и присущих закономерностей.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0033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559" y="1021977"/>
            <a:ext cx="9279760" cy="3706010"/>
          </a:xfrm>
        </p:spPr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ru-RU" sz="2400" i="1" dirty="0"/>
              <a:t>2. Системно-структурный метод </a:t>
            </a:r>
            <a:r>
              <a:rPr lang="ru-RU" sz="2400" dirty="0"/>
              <a:t>позволяет осуществлять:</a:t>
            </a:r>
          </a:p>
          <a:p>
            <a:pPr algn="just"/>
            <a:r>
              <a:rPr lang="ru-RU" sz="2400" dirty="0"/>
              <a:t>исследование сложных самоуправляющихся, изменяющихся государственных и правовых систем; </a:t>
            </a:r>
          </a:p>
          <a:p>
            <a:pPr algn="just"/>
            <a:r>
              <a:rPr lang="ru-RU" sz="2400" dirty="0"/>
              <a:t>изучение структуры системы, ее взаимосвязанных, системообразующих элементов, обеспечивающих целостность системы; </a:t>
            </a:r>
          </a:p>
          <a:p>
            <a:pPr algn="just"/>
            <a:r>
              <a:rPr lang="ru-RU" sz="2400" dirty="0"/>
              <a:t>анализ входящих в нее подсистем; взаимодействие системы с внешними объектами, выявляя внешние связи.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074" y="4811877"/>
            <a:ext cx="2343851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2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5795" y="1236372"/>
            <a:ext cx="9429226" cy="456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 </a:t>
            </a:r>
            <a:r>
              <a:rPr lang="ru-RU" sz="2400" dirty="0"/>
              <a:t>3.</a:t>
            </a:r>
            <a:r>
              <a:rPr lang="en-US" sz="2400" dirty="0"/>
              <a:t> </a:t>
            </a:r>
            <a:r>
              <a:rPr lang="ru-RU" sz="2400" i="1" dirty="0"/>
              <a:t>Сравнительно-исторический метод</a:t>
            </a:r>
            <a:r>
              <a:rPr lang="ru-RU" sz="2400" dirty="0"/>
              <a:t> предоставляет возможность:</a:t>
            </a:r>
          </a:p>
          <a:p>
            <a:pPr algn="just"/>
            <a:r>
              <a:rPr lang="ru-RU" sz="2400" dirty="0"/>
              <a:t>сопоставлять выявленные исторические факты со сходными одноуровневыми фактами;</a:t>
            </a:r>
          </a:p>
          <a:p>
            <a:pPr algn="just"/>
            <a:r>
              <a:rPr lang="ru-RU" sz="2400" dirty="0"/>
              <a:t>изучать государственно-правовые явления, осуществляя </a:t>
            </a:r>
            <a:r>
              <a:rPr lang="ru-RU" sz="2400" i="1" dirty="0"/>
              <a:t>синхронное сравнение</a:t>
            </a:r>
            <a:r>
              <a:rPr lang="ru-RU" sz="2400" dirty="0"/>
              <a:t>, путем сопоставления их характерных черт, качеств с критериями однотипных, одновременно существующих явлений, либо проводя </a:t>
            </a:r>
            <a:r>
              <a:rPr lang="ru-RU" sz="2400" i="1" dirty="0"/>
              <a:t>диахронное сравнение</a:t>
            </a:r>
            <a:r>
              <a:rPr lang="ru-RU" sz="2400" dirty="0"/>
              <a:t>, при котором сопоставляются государственно-правовые явления на различных временных этапах их развития.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48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0462" y="3593206"/>
            <a:ext cx="9981127" cy="278183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/>
              <a:t>Причем используются, научные приемы исследования </a:t>
            </a:r>
            <a:r>
              <a:rPr lang="ru-RU" sz="2400" i="1" dirty="0"/>
              <a:t>аналогии </a:t>
            </a:r>
            <a:r>
              <a:rPr lang="ru-RU" sz="2400" dirty="0"/>
              <a:t>(вывод, осуществленный на основе выявления сходства двух и более государственно-правовых явлений в определенных, сложившихся отношениях)</a:t>
            </a:r>
            <a:r>
              <a:rPr lang="ru-RU" sz="2400" i="1" dirty="0"/>
              <a:t> </a:t>
            </a:r>
            <a:r>
              <a:rPr lang="ru-RU" sz="2400" dirty="0"/>
              <a:t>и</a:t>
            </a:r>
            <a:r>
              <a:rPr lang="ru-RU" sz="2400" i="1" dirty="0"/>
              <a:t> экстраполяции </a:t>
            </a:r>
            <a:r>
              <a:rPr lang="ru-RU" sz="2400" dirty="0"/>
              <a:t>(распространение выводов одной части государственно-правового явления или процесса на другую, содействуя осуществлению прогнозирования и предсказанию будущего изменения исследуемых явлений). 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59854" y="137631"/>
            <a:ext cx="3055172" cy="935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НАУЧНЫЕ ПРИЕМЫ</a:t>
            </a:r>
          </a:p>
        </p:txBody>
      </p:sp>
      <p:sp>
        <p:nvSpPr>
          <p:cNvPr id="4" name="Овал 3"/>
          <p:cNvSpPr/>
          <p:nvPr/>
        </p:nvSpPr>
        <p:spPr>
          <a:xfrm>
            <a:off x="1819835" y="1852367"/>
            <a:ext cx="3033104" cy="128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АНАЛОГИЯ</a:t>
            </a:r>
          </a:p>
        </p:txBody>
      </p:sp>
      <p:sp>
        <p:nvSpPr>
          <p:cNvPr id="5" name="Овал 4"/>
          <p:cNvSpPr/>
          <p:nvPr/>
        </p:nvSpPr>
        <p:spPr>
          <a:xfrm>
            <a:off x="7661237" y="1852367"/>
            <a:ext cx="3118615" cy="128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ЭКСТРАПОЛЯЦИЯ</a:t>
            </a:r>
          </a:p>
        </p:txBody>
      </p:sp>
      <p:cxnSp>
        <p:nvCxnSpPr>
          <p:cNvPr id="7" name="Прямая со стрелкой 6"/>
          <p:cNvCxnSpPr>
            <a:cxnSpLocks/>
            <a:stCxn id="2" idx="2"/>
            <a:endCxn id="4" idx="0"/>
          </p:cNvCxnSpPr>
          <p:nvPr/>
        </p:nvCxnSpPr>
        <p:spPr>
          <a:xfrm flipH="1">
            <a:off x="3336387" y="1073547"/>
            <a:ext cx="2851053" cy="778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cxnSpLocks/>
            <a:stCxn id="2" idx="2"/>
            <a:endCxn id="5" idx="0"/>
          </p:cNvCxnSpPr>
          <p:nvPr/>
        </p:nvCxnSpPr>
        <p:spPr>
          <a:xfrm>
            <a:off x="6187440" y="1073547"/>
            <a:ext cx="3033105" cy="778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46791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1906" y="3632433"/>
            <a:ext cx="9672506" cy="285851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/>
              <a:t>4.</a:t>
            </a:r>
            <a:r>
              <a:rPr lang="ru-RU" sz="2400" i="1" dirty="0"/>
              <a:t>Статистический метод </a:t>
            </a:r>
            <a:r>
              <a:rPr lang="ru-RU" sz="2400" dirty="0"/>
              <a:t>применяется при исследовании количественных показателей в историческом процессе с применением таких критериев как: распространенность, протяженность, темпы развития и др. </a:t>
            </a:r>
            <a:endParaRPr lang="en-US" sz="2400" dirty="0"/>
          </a:p>
          <a:p>
            <a:pPr algn="just"/>
            <a:r>
              <a:rPr lang="ru-RU" sz="2400" dirty="0"/>
              <a:t>Благодаря данному методу выявляются закономерности</a:t>
            </a:r>
            <a:r>
              <a:rPr lang="en-US" sz="2400" dirty="0"/>
              <a:t> </a:t>
            </a:r>
            <a:r>
              <a:rPr lang="ru-RU" sz="2400" dirty="0"/>
              <a:t>исторических процессов в динамике, а полученные показатели могут быть  систематизированы в графики, таблицы, схемы.   </a:t>
            </a:r>
          </a:p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396091" y="561615"/>
            <a:ext cx="3603812" cy="7829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СТАТИСТИЧЕСКИЙ МЕТОД</a:t>
            </a:r>
          </a:p>
        </p:txBody>
      </p:sp>
      <p:sp>
        <p:nvSpPr>
          <p:cNvPr id="4" name="Овал 3"/>
          <p:cNvSpPr/>
          <p:nvPr/>
        </p:nvSpPr>
        <p:spPr>
          <a:xfrm>
            <a:off x="616374" y="2041427"/>
            <a:ext cx="3368398" cy="10865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РАСПРОСТРАНЕННОСТЬ</a:t>
            </a:r>
          </a:p>
        </p:txBody>
      </p:sp>
      <p:sp>
        <p:nvSpPr>
          <p:cNvPr id="6" name="Овал 5"/>
          <p:cNvSpPr/>
          <p:nvPr/>
        </p:nvSpPr>
        <p:spPr>
          <a:xfrm>
            <a:off x="4670411" y="2440617"/>
            <a:ext cx="3055172" cy="10865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ПРОТЯЖЕННОСТЬ</a:t>
            </a:r>
          </a:p>
        </p:txBody>
      </p:sp>
      <p:sp>
        <p:nvSpPr>
          <p:cNvPr id="7" name="Овал 6"/>
          <p:cNvSpPr/>
          <p:nvPr/>
        </p:nvSpPr>
        <p:spPr>
          <a:xfrm>
            <a:off x="8724450" y="2041427"/>
            <a:ext cx="3055172" cy="10865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ТЕМПЫ РАЗВИТИЯ</a:t>
            </a:r>
          </a:p>
        </p:txBody>
      </p:sp>
      <p:cxnSp>
        <p:nvCxnSpPr>
          <p:cNvPr id="9" name="Прямая со стрелкой 8"/>
          <p:cNvCxnSpPr>
            <a:cxnSpLocks/>
            <a:stCxn id="2" idx="2"/>
            <a:endCxn id="4" idx="0"/>
          </p:cNvCxnSpPr>
          <p:nvPr/>
        </p:nvCxnSpPr>
        <p:spPr>
          <a:xfrm flipH="1">
            <a:off x="2300573" y="1344611"/>
            <a:ext cx="3897424" cy="696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" idx="2"/>
            <a:endCxn id="6" idx="0"/>
          </p:cNvCxnSpPr>
          <p:nvPr/>
        </p:nvCxnSpPr>
        <p:spPr>
          <a:xfrm>
            <a:off x="6197997" y="1344611"/>
            <a:ext cx="0" cy="1096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2"/>
            <a:endCxn id="7" idx="0"/>
          </p:cNvCxnSpPr>
          <p:nvPr/>
        </p:nvCxnSpPr>
        <p:spPr>
          <a:xfrm>
            <a:off x="6197997" y="1344611"/>
            <a:ext cx="4054039" cy="696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406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  <p:bldP spid="4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3115" y="1251539"/>
            <a:ext cx="8405770" cy="136622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/>
              <a:t>5. </a:t>
            </a:r>
            <a:r>
              <a:rPr lang="ru-RU" sz="2800" i="1" dirty="0"/>
              <a:t>Методы математизации истории </a:t>
            </a:r>
            <a:r>
              <a:rPr lang="ru-RU" sz="2800" dirty="0"/>
              <a:t> позволяют применять</a:t>
            </a:r>
            <a:r>
              <a:rPr lang="en-US" sz="2800" dirty="0"/>
              <a:t> </a:t>
            </a:r>
            <a:r>
              <a:rPr lang="ru-RU" sz="2800" dirty="0"/>
              <a:t>математические</a:t>
            </a:r>
            <a:r>
              <a:rPr lang="en-US" sz="2800" dirty="0"/>
              <a:t> </a:t>
            </a:r>
            <a:r>
              <a:rPr lang="ru-RU" sz="2800" dirty="0"/>
              <a:t>методы в исторических исследованиях.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737" y="4431554"/>
            <a:ext cx="3442446" cy="193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56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345373"/>
            <a:ext cx="12009120" cy="10799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/>
              <a:t>Введение в курс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7127" y="2049266"/>
            <a:ext cx="10625070" cy="191802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/>
              <a:t>История государства и права стран древнего мира и античности не только является составной частью дисциплины «История государства и права зарубежных стран», но и первоначальным разделом, с которого начинается изучение данной дисциплины.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00" y="3769360"/>
            <a:ext cx="6045200" cy="291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91705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624110"/>
            <a:ext cx="12009119" cy="1280890"/>
          </a:xfrm>
        </p:spPr>
        <p:txBody>
          <a:bodyPr/>
          <a:lstStyle/>
          <a:p>
            <a:pPr algn="ctr"/>
            <a:r>
              <a:rPr lang="ru-RU" b="1" dirty="0"/>
              <a:t>Периодизация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7734" y="1656679"/>
            <a:ext cx="9903855" cy="224834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/>
              <a:t>Представленная</a:t>
            </a:r>
            <a:r>
              <a:rPr lang="ru-RU" sz="2400" b="1" dirty="0"/>
              <a:t> периодизация </a:t>
            </a:r>
            <a:r>
              <a:rPr lang="ru-RU" sz="2400" dirty="0"/>
              <a:t>курса ИГПЗС</a:t>
            </a:r>
            <a:r>
              <a:rPr lang="ru-RU" sz="2400" b="1" dirty="0"/>
              <a:t> </a:t>
            </a:r>
            <a:r>
              <a:rPr lang="ru-RU" sz="2400" dirty="0"/>
              <a:t>условна, так как не все страны проходили все периоды общественного развития</a:t>
            </a:r>
            <a:r>
              <a:rPr lang="ru-RU" sz="2400" b="1" dirty="0"/>
              <a:t>:</a:t>
            </a:r>
            <a:endParaRPr lang="ru-RU" sz="2400" dirty="0"/>
          </a:p>
          <a:p>
            <a:pPr lvl="0" algn="just"/>
            <a:r>
              <a:rPr lang="ru-RU" sz="2400" dirty="0"/>
              <a:t>История государства и права эпохи Древнего мира  (IV тыс. до н.э. – </a:t>
            </a:r>
            <a:r>
              <a:rPr lang="en-US" sz="2400" dirty="0"/>
              <a:t>V</a:t>
            </a:r>
            <a:r>
              <a:rPr lang="ru-RU" sz="2400" dirty="0"/>
              <a:t> век н.э.) – эпоха утверждения и развития рабовладельческого государства.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960" y="4074160"/>
            <a:ext cx="5100320" cy="25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9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0352" y="968942"/>
            <a:ext cx="9404059" cy="363661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/>
              <a:t>II</a:t>
            </a:r>
            <a:r>
              <a:rPr lang="ru-RU" sz="2400" dirty="0"/>
              <a:t>.   История государства и права Средних веков (V век н.э. – </a:t>
            </a:r>
            <a:r>
              <a:rPr lang="en-US" sz="2400" dirty="0"/>
              <a:t>XVII</a:t>
            </a:r>
            <a:r>
              <a:rPr lang="ru-RU" sz="2400" dirty="0"/>
              <a:t> век) – существование феодального общества.</a:t>
            </a:r>
          </a:p>
          <a:p>
            <a:pPr algn="just"/>
            <a:r>
              <a:rPr lang="en-US" sz="2400" dirty="0"/>
              <a:t>III</a:t>
            </a:r>
            <a:r>
              <a:rPr lang="ru-RU" sz="2400" dirty="0"/>
              <a:t>.  История государства и права Нового времени (</a:t>
            </a:r>
            <a:r>
              <a:rPr lang="en-US" sz="2400" dirty="0"/>
              <a:t>XVII</a:t>
            </a:r>
            <a:r>
              <a:rPr lang="ru-RU" sz="2400" dirty="0"/>
              <a:t> – </a:t>
            </a:r>
            <a:r>
              <a:rPr lang="en-US" sz="2400" dirty="0"/>
              <a:t>XIX </a:t>
            </a:r>
            <a:r>
              <a:rPr lang="ru-RU" sz="2400" dirty="0"/>
              <a:t>века) – существование буржуазного государства.</a:t>
            </a:r>
          </a:p>
          <a:p>
            <a:pPr algn="just"/>
            <a:r>
              <a:rPr lang="en-US" sz="2400" dirty="0"/>
              <a:t>IV</a:t>
            </a:r>
            <a:r>
              <a:rPr lang="ru-RU" sz="2400" dirty="0"/>
              <a:t>. История государства и права Новейшего времени (XX век – по настоящее время) – современная эпоха, характеризующаяся появлением социалистических государств, крушение колоний и создание государств нового типа.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378" y="4003041"/>
            <a:ext cx="5000382" cy="267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42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2881" y="2183803"/>
            <a:ext cx="12009119" cy="2585323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 </a:t>
            </a:r>
          </a:p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16539736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284" y="538048"/>
            <a:ext cx="1027355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Цель «Истории государства и права зарубежных стран»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521" y="1869440"/>
            <a:ext cx="10509162" cy="2842411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Изучение «Истории государства и права зарубежных стран» (далее  - ИГПЗС), как одной из важнейшей базовой дисциплины, преподаваемой обучающимся юридических специальностей, имеет </a:t>
            </a:r>
            <a:r>
              <a:rPr lang="ru-RU" sz="2400" b="1" dirty="0"/>
              <a:t>целью </a:t>
            </a:r>
            <a:r>
              <a:rPr lang="ru-RU" sz="2400" dirty="0"/>
              <a:t>выявление исторических закономерностей и особенностей зарождения, развития государственно-правовых институтов. 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080" y="4358640"/>
            <a:ext cx="5344160" cy="249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8296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7013" y="2580639"/>
            <a:ext cx="10340790" cy="385064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/>
              <a:t>«История государства и права зарубежных стран» изучает не только государство, но и право различных зарубежных стран, начиная с этапа их возникновения и развития в хронологической последовательности в рамках исторических эпох. </a:t>
            </a:r>
          </a:p>
          <a:p>
            <a:pPr algn="just"/>
            <a:r>
              <a:rPr lang="ru-RU" sz="2400" b="1" dirty="0"/>
              <a:t>Целью</a:t>
            </a:r>
            <a:r>
              <a:rPr lang="ru-RU" sz="2400" dirty="0"/>
              <a:t> учебного курса ИГПЗС является ознакомление обучающихся с процессом становления и развития не только правовых институтов, правовых систем</a:t>
            </a:r>
            <a:r>
              <a:rPr lang="en-US" sz="2400" dirty="0"/>
              <a:t> </a:t>
            </a:r>
            <a:r>
              <a:rPr lang="ru-RU" sz="2400" dirty="0"/>
              <a:t>мира, но важнейших кодификационных процессов, имевшим место быть в истории зарубежных государств, а также формирование государственных структур.  </a:t>
            </a:r>
          </a:p>
          <a:p>
            <a:endParaRPr lang="ru-RU" sz="2400" dirty="0"/>
          </a:p>
          <a:p>
            <a:endParaRPr lang="ru-RU" dirty="0"/>
          </a:p>
        </p:txBody>
      </p:sp>
      <p:pic>
        <p:nvPicPr>
          <p:cNvPr id="3074" name="Picture 2" descr="https://twocat.ru/wp-content/uploads/2019/06/4906288fec06d6d00fcf2d1e4b919e87-1024x7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719" y="101600"/>
            <a:ext cx="5496561" cy="236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92412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627464" y="1021958"/>
            <a:ext cx="9278224" cy="2969129"/>
          </a:xfrm>
        </p:spPr>
        <p:txBody>
          <a:bodyPr>
            <a:normAutofit fontScale="97500"/>
          </a:bodyPr>
          <a:lstStyle/>
          <a:p>
            <a:pPr marL="0" indent="0" algn="ctr">
              <a:buNone/>
            </a:pPr>
            <a:r>
              <a:rPr lang="ru-RU" sz="2500" dirty="0"/>
              <a:t>Поэтому, при изучении ИГПЗС </a:t>
            </a:r>
            <a:r>
              <a:rPr lang="ru-RU" sz="2500" b="1" dirty="0"/>
              <a:t>выявляются</a:t>
            </a:r>
            <a:r>
              <a:rPr lang="ru-RU" sz="2500" dirty="0"/>
              <a:t>:</a:t>
            </a:r>
          </a:p>
          <a:p>
            <a:pPr algn="just"/>
            <a:r>
              <a:rPr lang="ru-RU" sz="2500" i="1" dirty="0"/>
              <a:t>общие черты</a:t>
            </a:r>
            <a:r>
              <a:rPr lang="ru-RU" sz="2500" dirty="0"/>
              <a:t> и закономерности государственно-правового регулирования зарубежных стран;</a:t>
            </a:r>
          </a:p>
          <a:p>
            <a:pPr algn="just"/>
            <a:r>
              <a:rPr lang="ru-RU" sz="2500" i="1" dirty="0"/>
              <a:t>специфика</a:t>
            </a:r>
            <a:r>
              <a:rPr lang="ru-RU" sz="2500" dirty="0"/>
              <a:t> </a:t>
            </a:r>
            <a:r>
              <a:rPr lang="ru-RU" sz="2500" i="1" dirty="0"/>
              <a:t>и особенности</a:t>
            </a:r>
            <a:r>
              <a:rPr lang="ru-RU" sz="2500" dirty="0"/>
              <a:t>, позволяющие отличать государственно-правовые явления в истории зарубежных стран. 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680" y="3667760"/>
            <a:ext cx="7213600" cy="309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14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3341" y="1452283"/>
            <a:ext cx="10045522" cy="2652702"/>
          </a:xfrm>
        </p:spPr>
        <p:txBody>
          <a:bodyPr/>
          <a:lstStyle/>
          <a:p>
            <a:pPr algn="just"/>
            <a:r>
              <a:rPr lang="ru-RU" dirty="0"/>
              <a:t> </a:t>
            </a:r>
            <a:r>
              <a:rPr lang="ru-RU" sz="2400" dirty="0"/>
              <a:t>Благодаря ее изучению у обучающихся формируется, развивается, не только юридическое мышление, общая и правовая культура, но и высокий профессионализм, необходимый для последующего освоения отраслевых правовых наук.</a:t>
            </a:r>
          </a:p>
          <a:p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709" y="4539089"/>
            <a:ext cx="3251200" cy="1828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932" y="4539089"/>
            <a:ext cx="3056720" cy="162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023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652631"/>
            <a:ext cx="12009119" cy="1320800"/>
          </a:xfrm>
        </p:spPr>
        <p:txBody>
          <a:bodyPr/>
          <a:lstStyle/>
          <a:p>
            <a:pPr algn="ctr"/>
            <a:r>
              <a:rPr lang="ru-RU" b="1" dirty="0"/>
              <a:t>Предмет «ИГПЗС»</a:t>
            </a:r>
            <a:endParaRPr lang="ru-RU" dirty="0"/>
          </a:p>
        </p:txBody>
      </p:sp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9859" y="834496"/>
            <a:ext cx="9901421" cy="563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99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946" y="1172582"/>
            <a:ext cx="9955369" cy="239895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 </a:t>
            </a:r>
          </a:p>
          <a:p>
            <a:pPr algn="just"/>
            <a:r>
              <a:rPr lang="ru-RU" sz="2400" dirty="0"/>
              <a:t>Наука «ИГПЗС» изучает </a:t>
            </a:r>
            <a:r>
              <a:rPr lang="ru-RU" sz="2400" i="1" dirty="0"/>
              <a:t>не всемирную, а всеобщую историю государства и права,</a:t>
            </a:r>
            <a:r>
              <a:rPr lang="ru-RU" sz="2400" dirty="0"/>
              <a:t> а соответственно охватывает наиболее общие тенденции истории государства и права и ее особенности. </a:t>
            </a:r>
          </a:p>
          <a:p>
            <a:pPr algn="ctr"/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960" y="3220720"/>
            <a:ext cx="5811520" cy="324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283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339" y="1"/>
            <a:ext cx="10632141" cy="9448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Место «ИГПЗС» в системе юридических дисциплин</a:t>
            </a:r>
            <a:endParaRPr lang="ru-RU" dirty="0"/>
          </a:p>
        </p:txBody>
      </p:sp>
      <p:pic>
        <p:nvPicPr>
          <p:cNvPr id="25" name="Объект 2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2080" y="508000"/>
            <a:ext cx="9357359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7316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861</Words>
  <Application>Microsoft Office PowerPoint</Application>
  <PresentationFormat>Произвольный</PresentationFormat>
  <Paragraphs>58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Легкий дым</vt:lpstr>
      <vt:lpstr>Презентация PowerPoint</vt:lpstr>
      <vt:lpstr>Введение в курс </vt:lpstr>
      <vt:lpstr>Цель «Истории государства и права зарубежных стран» </vt:lpstr>
      <vt:lpstr>Презентация PowerPoint</vt:lpstr>
      <vt:lpstr>Презентация PowerPoint</vt:lpstr>
      <vt:lpstr>Презентация PowerPoint</vt:lpstr>
      <vt:lpstr>Предмет «ИГПЗС»</vt:lpstr>
      <vt:lpstr>Презентация PowerPoint</vt:lpstr>
      <vt:lpstr>Место «ИГПЗС» в системе юридических дисциплин</vt:lpstr>
      <vt:lpstr>Задачи</vt:lpstr>
      <vt:lpstr>Методология</vt:lpstr>
      <vt:lpstr>Презентация PowerPoint</vt:lpstr>
      <vt:lpstr>Презентация PowerPoint</vt:lpstr>
      <vt:lpstr>Специальные методы: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Периодизация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государства и права зарубежных стран</dc:title>
  <dc:creator>Danil</dc:creator>
  <cp:lastModifiedBy>Оля</cp:lastModifiedBy>
  <cp:revision>31</cp:revision>
  <dcterms:created xsi:type="dcterms:W3CDTF">2020-09-12T20:23:20Z</dcterms:created>
  <dcterms:modified xsi:type="dcterms:W3CDTF">2020-11-07T19:14:45Z</dcterms:modified>
</cp:coreProperties>
</file>